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6858000" cy="9144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74" autoAdjust="0"/>
  </p:normalViewPr>
  <p:slideViewPr>
    <p:cSldViewPr>
      <p:cViewPr>
        <p:scale>
          <a:sx n="84" d="100"/>
          <a:sy n="84" d="100"/>
        </p:scale>
        <p:origin x="-1560" y="1080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A4E55-BE4C-4046-AD2A-9B77E61CCC0C}" type="datetimeFigureOut">
              <a:rPr lang="zh-CN" altLang="en-US" smtClean="0"/>
              <a:t>2013/9/10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99AF22-B412-4A74-B9EB-458C638BF1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589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9AF22-B412-4A74-B9EB-458C638BF1A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361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9AF22-B412-4A74-B9EB-458C638BF1A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353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7082" y="4409808"/>
            <a:ext cx="5337885" cy="1960033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7082" y="6369840"/>
            <a:ext cx="5337885" cy="114856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FEA55-D944-4BAD-BE78-41D96FE240ED}" type="datetimeFigureOut">
              <a:rPr lang="zh-CN" altLang="en-US" smtClean="0"/>
              <a:t>2013/9/10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1B6A-26D1-47ED-B316-01973F9A6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7082" y="2409815"/>
            <a:ext cx="5342310" cy="540191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FEA55-D944-4BAD-BE78-41D96FE240ED}" type="datetimeFigureOut">
              <a:rPr lang="zh-CN" altLang="en-US" smtClean="0"/>
              <a:t>2013/9/10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1B6A-26D1-47ED-B316-01973F9A6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94671" y="900964"/>
            <a:ext cx="1104722" cy="69137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7082" y="900965"/>
            <a:ext cx="4100668" cy="691376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FEA55-D944-4BAD-BE78-41D96FE240ED}" type="datetimeFigureOut">
              <a:rPr lang="zh-CN" altLang="en-US" smtClean="0"/>
              <a:t>2013/9/10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1B6A-26D1-47ED-B316-01973F9A6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FEA55-D944-4BAD-BE78-41D96FE240ED}" type="datetimeFigureOut">
              <a:rPr lang="zh-CN" altLang="en-US" smtClean="0"/>
              <a:t>2013/9/10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1B6A-26D1-47ED-B316-01973F9A6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2" y="4411441"/>
            <a:ext cx="5337884" cy="19584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082" y="6369841"/>
            <a:ext cx="5337884" cy="11472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FEA55-D944-4BAD-BE78-41D96FE240ED}" type="datetimeFigureOut">
              <a:rPr lang="zh-CN" altLang="en-US" smtClean="0"/>
              <a:t>2013/9/10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1B6A-26D1-47ED-B316-01973F9A6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2" y="900966"/>
            <a:ext cx="5342310" cy="12326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7082" y="2412999"/>
            <a:ext cx="2603458" cy="5401735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97461" y="2412999"/>
            <a:ext cx="2601932" cy="5401736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FEA55-D944-4BAD-BE78-41D96FE240ED}" type="datetimeFigureOut">
              <a:rPr lang="zh-CN" altLang="en-US" smtClean="0"/>
              <a:t>2013/9/10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1B6A-26D1-47ED-B316-01973F9A6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082" y="2417236"/>
            <a:ext cx="2603458" cy="768349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7082" y="3185586"/>
            <a:ext cx="2603458" cy="4629148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97461" y="2417236"/>
            <a:ext cx="2603456" cy="768349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97461" y="3185586"/>
            <a:ext cx="2603456" cy="4629148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FEA55-D944-4BAD-BE78-41D96FE240ED}" type="datetimeFigureOut">
              <a:rPr lang="zh-CN" altLang="en-US" smtClean="0"/>
              <a:t>2013/9/10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1B6A-26D1-47ED-B316-01973F9A6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FEA55-D944-4BAD-BE78-41D96FE240ED}" type="datetimeFigureOut">
              <a:rPr lang="zh-CN" altLang="en-US" smtClean="0"/>
              <a:t>2013/9/10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1B6A-26D1-47ED-B316-01973F9A6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FEA55-D944-4BAD-BE78-41D96FE240ED}" type="datetimeFigureOut">
              <a:rPr lang="zh-CN" altLang="en-US" smtClean="0"/>
              <a:t>2013/9/10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1B6A-26D1-47ED-B316-01973F9A6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1" y="594783"/>
            <a:ext cx="1995488" cy="158114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9491" y="594783"/>
            <a:ext cx="3209902" cy="721995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7081" y="2175933"/>
            <a:ext cx="1995488" cy="56387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FEA55-D944-4BAD-BE78-41D96FE240ED}" type="datetimeFigureOut">
              <a:rPr lang="zh-CN" altLang="en-US" smtClean="0"/>
              <a:t>2013/9/10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1B6A-26D1-47ED-B316-01973F9A62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3" y="1849411"/>
            <a:ext cx="2473465" cy="1484339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7082" y="3333749"/>
            <a:ext cx="2473466" cy="33736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FEA55-D944-4BAD-BE78-41D96FE240ED}" type="datetimeFigureOut">
              <a:rPr lang="zh-CN" altLang="en-US" smtClean="0"/>
              <a:t>2013/9/10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51B6A-26D1-47ED-B316-01973F9A62CF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6" name="Group 15"/>
          <p:cNvGrpSpPr/>
          <p:nvPr/>
        </p:nvGrpSpPr>
        <p:grpSpPr>
          <a:xfrm>
            <a:off x="3387115" y="1325850"/>
            <a:ext cx="1385354" cy="2040585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505644" y="2135349"/>
            <a:ext cx="2571750" cy="4572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52219" y="5390102"/>
            <a:ext cx="1307959" cy="2545645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390479" y="1460414"/>
            <a:ext cx="1431925" cy="2545644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409047" y="377245"/>
            <a:ext cx="1431925" cy="2545644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390478" y="7638847"/>
            <a:ext cx="1431926" cy="1591675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35033" y="-82279"/>
            <a:ext cx="1086830" cy="2236085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693085" y="-215497"/>
            <a:ext cx="1431925" cy="2545644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880985"/>
            <a:ext cx="1431925" cy="2545644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5623149" y="-82279"/>
            <a:ext cx="1270850" cy="2236085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4588126" y="-82278"/>
            <a:ext cx="1431926" cy="2273931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5620841" y="1460412"/>
            <a:ext cx="1273158" cy="2545645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6042505" y="6853796"/>
            <a:ext cx="852896" cy="2346305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4996284" y="5817217"/>
            <a:ext cx="1431925" cy="2545644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52219" y="6598355"/>
            <a:ext cx="1015395" cy="2545645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531354" y="6387115"/>
            <a:ext cx="1431925" cy="2545644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4588128" y="1045318"/>
            <a:ext cx="1431925" cy="2545644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4844290" y="6853795"/>
            <a:ext cx="1431925" cy="2545644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6298653" y="797148"/>
            <a:ext cx="595346" cy="1670557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4762575" y="275349"/>
            <a:ext cx="780957" cy="138836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5154096" y="1934194"/>
            <a:ext cx="913690" cy="1624337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5414301" y="2733236"/>
            <a:ext cx="780957" cy="138836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5812062" y="3548845"/>
            <a:ext cx="540981" cy="961744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513791" y="-134634"/>
            <a:ext cx="895257" cy="930420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126979" y="-134634"/>
            <a:ext cx="771771" cy="613185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52218" y="-134634"/>
            <a:ext cx="442697" cy="816385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08075" y="5762378"/>
            <a:ext cx="1047665" cy="1862516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4344099" y="8653287"/>
            <a:ext cx="836954" cy="591692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4596000" y="8545120"/>
            <a:ext cx="927764" cy="699859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5683241" y="8545122"/>
            <a:ext cx="908556" cy="699857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8304" y="6589315"/>
            <a:ext cx="458423" cy="81497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52219" y="8230092"/>
            <a:ext cx="583573" cy="1000429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52219" y="6878100"/>
            <a:ext cx="422643" cy="1196747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19319" y="643182"/>
            <a:ext cx="448812" cy="1207605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355656" y="1115725"/>
            <a:ext cx="683113" cy="121442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239418" y="1936348"/>
            <a:ext cx="579745" cy="103065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278443" y="2515978"/>
            <a:ext cx="457775" cy="8138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16007" y="2559576"/>
            <a:ext cx="391323" cy="69568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5476888" y="-82278"/>
            <a:ext cx="683114" cy="1001111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6538593" y="-82278"/>
            <a:ext cx="355406" cy="817348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5811179" y="377245"/>
            <a:ext cx="846391" cy="150469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6686039" y="999471"/>
            <a:ext cx="207960" cy="1210656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5693153" y="971331"/>
            <a:ext cx="727301" cy="129297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5602531" y="1768635"/>
            <a:ext cx="456143" cy="81092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5722456" y="7481903"/>
            <a:ext cx="553759" cy="98446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5229662" y="6989673"/>
            <a:ext cx="553759" cy="98446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5620841" y="6570889"/>
            <a:ext cx="553759" cy="98446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6171775" y="7555348"/>
            <a:ext cx="454226" cy="807512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6058674" y="5463790"/>
            <a:ext cx="415162" cy="73806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6308862" y="6743838"/>
            <a:ext cx="415162" cy="73806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6516443" y="6387113"/>
            <a:ext cx="377556" cy="738067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7082" y="900966"/>
            <a:ext cx="5343835" cy="12326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082" y="2409815"/>
            <a:ext cx="5343834" cy="5401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28008" y="7935748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FEA55-D944-4BAD-BE78-41D96FE240ED}" type="datetimeFigureOut">
              <a:rPr lang="zh-CN" altLang="en-US" smtClean="0"/>
              <a:t>2013/9/10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5709" y="7935748"/>
            <a:ext cx="3942299" cy="4868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9494" y="7935748"/>
            <a:ext cx="456215" cy="4868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51B6A-26D1-47ED-B316-01973F9A62C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187379" y="7272297"/>
            <a:ext cx="1431926" cy="1958224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6428208" y="4510589"/>
            <a:ext cx="229733" cy="40841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6298653" y="4714796"/>
            <a:ext cx="229733" cy="40841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6456306" y="4917996"/>
            <a:ext cx="229733" cy="40841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16008" y="3598571"/>
            <a:ext cx="350720" cy="62350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355656" y="4222074"/>
            <a:ext cx="344078" cy="6116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02694" y="4510590"/>
            <a:ext cx="264034" cy="4693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64950" y="3441972"/>
            <a:ext cx="1020331" cy="2545645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4629843" y="3193889"/>
            <a:ext cx="913690" cy="1624337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04664" y="971600"/>
            <a:ext cx="5829300" cy="2232248"/>
          </a:xfrm>
        </p:spPr>
        <p:txBody>
          <a:bodyPr/>
          <a:lstStyle/>
          <a:p>
            <a:r>
              <a:rPr lang="zh-CN" altLang="en-US" dirty="0" smtClean="0"/>
              <a:t>    </a:t>
            </a:r>
            <a:r>
              <a:rPr lang="zh-CN" altLang="en-US" sz="4800" dirty="0" smtClean="0"/>
              <a:t>烘焙店业计划书</a:t>
            </a: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r>
              <a:rPr lang="en-US" altLang="zh-CN" sz="4800" dirty="0"/>
              <a:t> </a:t>
            </a:r>
            <a:r>
              <a:rPr lang="en-US" altLang="zh-CN" sz="4800" dirty="0" smtClean="0"/>
              <a:t>      </a:t>
            </a:r>
            <a:r>
              <a:rPr lang="zh-CN" altLang="en-US" sz="4800" dirty="0" smtClean="0"/>
              <a:t>（初稿）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92696" y="3851920"/>
            <a:ext cx="5337885" cy="1008112"/>
          </a:xfrm>
        </p:spPr>
        <p:txBody>
          <a:bodyPr/>
          <a:lstStyle/>
          <a:p>
            <a:pPr algn="ctr"/>
            <a:r>
              <a:rPr lang="en-US" altLang="zh-CN" dirty="0" smtClean="0"/>
              <a:t>2013</a:t>
            </a:r>
            <a:r>
              <a:rPr lang="zh-CN" altLang="en-US" dirty="0" smtClean="0"/>
              <a:t>，</a:t>
            </a:r>
            <a:r>
              <a:rPr lang="en-US" altLang="zh-CN" dirty="0" smtClean="0"/>
              <a:t>9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10</a:t>
            </a:r>
          </a:p>
          <a:p>
            <a:pPr algn="ctr"/>
            <a:r>
              <a:rPr lang="zh-CN" altLang="en-US" dirty="0" smtClean="0"/>
              <a:t>逃跑的扬子鳄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986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90718" y="635564"/>
            <a:ext cx="2862318" cy="1248137"/>
          </a:xfrm>
        </p:spPr>
        <p:txBody>
          <a:bodyPr/>
          <a:lstStyle/>
          <a:p>
            <a:r>
              <a:rPr lang="zh-CN" altLang="en-US" dirty="0" smtClean="0"/>
              <a:t>财务预算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en-US" sz="2400" dirty="0" smtClean="0"/>
              <a:t>前期投入本金</a:t>
            </a:r>
            <a:endParaRPr lang="zh-CN" altLang="en-US" sz="2400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8529788"/>
              </p:ext>
            </p:extLst>
          </p:nvPr>
        </p:nvGraphicFramePr>
        <p:xfrm>
          <a:off x="908720" y="2339752"/>
          <a:ext cx="5076564" cy="5694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2148"/>
                <a:gridCol w="1296144"/>
                <a:gridCol w="2448272"/>
              </a:tblGrid>
              <a:tr h="5260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项目</a:t>
                      </a:r>
                      <a:endParaRPr lang="zh-CN" altLang="en-US" sz="18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参考金额</a:t>
                      </a:r>
                      <a:endParaRPr lang="zh-CN" altLang="en-US" sz="18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备注</a:t>
                      </a:r>
                      <a:endParaRPr lang="zh-CN" altLang="en-US" sz="1800" dirty="0"/>
                    </a:p>
                  </a:txBody>
                  <a:tcPr marL="68580" marR="68580" marT="60960" marB="60960"/>
                </a:tc>
              </a:tr>
              <a:tr h="526084"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1.</a:t>
                      </a:r>
                      <a:r>
                        <a:rPr lang="zh-CN" altLang="en-US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注册费用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2.000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68580" marR="68580" marT="60960" marB="60960"/>
                </a:tc>
              </a:tr>
              <a:tr h="526084"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2.</a:t>
                      </a:r>
                      <a:r>
                        <a:rPr lang="zh-CN" altLang="en-US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房租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65.000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含押金，转让费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</a:tr>
              <a:tr h="526084"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3.</a:t>
                      </a:r>
                      <a:r>
                        <a:rPr lang="zh-CN" altLang="en-US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装修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70.000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空调等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</a:tr>
              <a:tr h="526084"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4.</a:t>
                      </a:r>
                      <a:r>
                        <a:rPr lang="zh-CN" altLang="en-US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办公器材</a:t>
                      </a:r>
                      <a:endParaRPr lang="en-US" altLang="zh-CN" sz="1800" dirty="0" smtClean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5.000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座椅，橱柜，文具，传真机，等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</a:tr>
              <a:tr h="526084"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5.</a:t>
                      </a:r>
                      <a:r>
                        <a:rPr lang="zh-CN" altLang="en-US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制作设备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50.000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展柜，货架，机器，冰柜等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</a:tr>
              <a:tr h="526084"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6.</a:t>
                      </a:r>
                      <a:r>
                        <a:rPr lang="zh-CN" altLang="en-US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原材料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含包装袋等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</a:tr>
              <a:tr h="526084"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7.</a:t>
                      </a:r>
                      <a:r>
                        <a:rPr lang="zh-CN" altLang="en-US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员工支出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75.000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前三个月工资，及所需服装等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</a:tr>
              <a:tr h="526084"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8.</a:t>
                      </a:r>
                      <a:r>
                        <a:rPr lang="zh-CN" altLang="en-US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周转金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100.000</a:t>
                      </a:r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60960" marB="60960"/>
                </a:tc>
              </a:tr>
              <a:tr h="5260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总计</a:t>
                      </a:r>
                      <a:endParaRPr lang="zh-CN" altLang="en-US" sz="18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367.000</a:t>
                      </a:r>
                      <a:endParaRPr lang="zh-CN" altLang="en-US" sz="1800" dirty="0"/>
                    </a:p>
                  </a:txBody>
                  <a:tcPr marL="68580" marR="68580"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68580" marR="68580"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390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7082" y="900968"/>
            <a:ext cx="2455894" cy="790713"/>
          </a:xfrm>
        </p:spPr>
        <p:txBody>
          <a:bodyPr/>
          <a:lstStyle/>
          <a:p>
            <a:r>
              <a:rPr lang="zh-CN" altLang="en-US" dirty="0" smtClean="0"/>
              <a:t>年收益预测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8680" y="1979712"/>
            <a:ext cx="5670630" cy="4967924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以一年的运转为例。</a:t>
            </a:r>
            <a:endParaRPr lang="en-US" altLang="zh-CN" dirty="0" smtClean="0"/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品利润最低不低于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％，充分考虑消费偏好的不规律性和季度性，安排定价和生产。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店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内运转开支一律登记备案，主要为员工工资，店内物损保修，水电气费用，一切包装宣传品，其他。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收益达到投入本金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％以上为可视为盈利。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120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7082" y="900969"/>
            <a:ext cx="2743925" cy="718704"/>
          </a:xfrm>
        </p:spPr>
        <p:txBody>
          <a:bodyPr/>
          <a:lstStyle/>
          <a:p>
            <a:r>
              <a:rPr lang="zh-CN" altLang="en-US" dirty="0" smtClean="0"/>
              <a:t>风险管理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2" y="1979712"/>
            <a:ext cx="5778642" cy="3985759"/>
          </a:xfrm>
        </p:spPr>
        <p:txBody>
          <a:bodyPr/>
          <a:lstStyle/>
          <a:p>
            <a:r>
              <a:rPr lang="zh-CN" altLang="en-US" dirty="0" smtClean="0"/>
              <a:t>市场竞争方面：口感偏好，消费习惯，定价等。</a:t>
            </a:r>
            <a:endParaRPr lang="en-US" altLang="zh-CN" dirty="0" smtClean="0"/>
          </a:p>
          <a:p>
            <a:r>
              <a:rPr lang="zh-CN" altLang="en-US" dirty="0" smtClean="0"/>
              <a:t>人力风险方面：工作失误，经验不足，缺乏管理，人员流失等。</a:t>
            </a:r>
            <a:endParaRPr lang="en-US" altLang="zh-CN" dirty="0" smtClean="0"/>
          </a:p>
          <a:p>
            <a:r>
              <a:rPr lang="zh-CN" altLang="en-US" dirty="0" smtClean="0"/>
              <a:t>销售业绩方面：产品销售缓慢带来资金周转不畅，原料随市价波动带来产品成本过高。</a:t>
            </a:r>
            <a:endParaRPr lang="en-US" altLang="zh-CN" dirty="0" smtClean="0"/>
          </a:p>
          <a:p>
            <a:r>
              <a:rPr lang="zh-CN" altLang="en-US" dirty="0" smtClean="0"/>
              <a:t>食品安全方面：即使制作过程中一个百密一疏的小失误都</a:t>
            </a:r>
            <a:r>
              <a:rPr lang="zh-CN" altLang="en-US" smtClean="0"/>
              <a:t>可能</a:t>
            </a:r>
            <a:r>
              <a:rPr lang="zh-CN" altLang="en-US" smtClean="0"/>
              <a:t>带来</a:t>
            </a:r>
            <a:r>
              <a:rPr lang="zh-CN" altLang="en-US"/>
              <a:t>负面印象</a:t>
            </a:r>
            <a:r>
              <a:rPr lang="zh-CN" altLang="en-US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027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8700" y="1979712"/>
            <a:ext cx="5343834" cy="6528725"/>
          </a:xfrm>
        </p:spPr>
        <p:txBody>
          <a:bodyPr>
            <a:normAutofit/>
          </a:bodyPr>
          <a:lstStyle/>
          <a:p>
            <a:r>
              <a:rPr lang="zh-CN" altLang="en-US" b="1" dirty="0"/>
              <a:t>开</a:t>
            </a:r>
            <a:r>
              <a:rPr lang="zh-CN" altLang="en-US" b="1" dirty="0" smtClean="0"/>
              <a:t>店介绍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市场环境与消费需求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经营理念与经营目标</a:t>
            </a:r>
            <a:endParaRPr lang="en-US" altLang="zh-CN" dirty="0" smtClean="0"/>
          </a:p>
          <a:p>
            <a:r>
              <a:rPr lang="zh-CN" altLang="en-US" b="1" dirty="0" smtClean="0"/>
              <a:t>产品与服务介绍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</a:t>
            </a:r>
            <a:r>
              <a:rPr lang="zh-CN" altLang="en-US" dirty="0" smtClean="0"/>
              <a:t>主营品种，时节推荐品种，礼包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</a:t>
            </a:r>
            <a:r>
              <a:rPr lang="zh-CN" altLang="en-US" dirty="0" smtClean="0"/>
              <a:t>订制流程，服务标准</a:t>
            </a:r>
            <a:endParaRPr lang="en-US" altLang="zh-CN" dirty="0" smtClean="0"/>
          </a:p>
          <a:p>
            <a:r>
              <a:rPr lang="zh-CN" altLang="en-US" b="1" dirty="0" smtClean="0"/>
              <a:t>店面选址与装修</a:t>
            </a:r>
            <a:endParaRPr lang="en-US" altLang="zh-CN" b="1" dirty="0" smtClean="0"/>
          </a:p>
          <a:p>
            <a:r>
              <a:rPr lang="zh-CN" altLang="en-US" b="1" dirty="0" smtClean="0"/>
              <a:t>店员工作指导</a:t>
            </a:r>
            <a:endParaRPr lang="en-US" altLang="zh-CN" b="1" dirty="0" smtClean="0"/>
          </a:p>
          <a:p>
            <a:r>
              <a:rPr lang="zh-CN" altLang="en-US" b="1" dirty="0" smtClean="0"/>
              <a:t>营销策划</a:t>
            </a:r>
            <a:endParaRPr lang="en-US" altLang="zh-CN" b="1" dirty="0" smtClean="0"/>
          </a:p>
          <a:p>
            <a:r>
              <a:rPr lang="zh-CN" altLang="en-US" b="1" dirty="0" smtClean="0"/>
              <a:t>财务预算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 </a:t>
            </a:r>
            <a:r>
              <a:rPr lang="zh-CN" altLang="en-US" dirty="0" smtClean="0"/>
              <a:t>预期投入本金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年收益预测</a:t>
            </a:r>
            <a:r>
              <a:rPr lang="en-US" altLang="zh-CN" dirty="0" smtClean="0"/>
              <a:t>   </a:t>
            </a:r>
          </a:p>
          <a:p>
            <a:r>
              <a:rPr lang="zh-CN" altLang="en-US" b="1" dirty="0"/>
              <a:t>风险管理</a:t>
            </a:r>
            <a:endParaRPr lang="en-US" altLang="zh-CN" b="1" dirty="0" smtClean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8700" y="827585"/>
            <a:ext cx="5343835" cy="790713"/>
          </a:xfrm>
        </p:spPr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396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4704" y="395536"/>
            <a:ext cx="3132348" cy="886724"/>
          </a:xfrm>
        </p:spPr>
        <p:txBody>
          <a:bodyPr/>
          <a:lstStyle/>
          <a:p>
            <a:r>
              <a:rPr lang="zh-CN" altLang="en-US" dirty="0" smtClean="0"/>
              <a:t>开店介绍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2676" y="1475656"/>
            <a:ext cx="5868652" cy="605810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sz="2100" dirty="0" smtClean="0"/>
              <a:t>市场环境与消费需求</a:t>
            </a:r>
            <a:endParaRPr lang="en-US" altLang="zh-CN" sz="2100" dirty="0" smtClean="0"/>
          </a:p>
          <a:p>
            <a:pPr marL="0" indent="0">
              <a:buNone/>
            </a:pPr>
            <a:endParaRPr lang="en-US" altLang="zh-CN" sz="2100" dirty="0" smtClean="0"/>
          </a:p>
          <a:p>
            <a:pPr marL="0" indent="0">
              <a:buNone/>
            </a:pPr>
            <a:r>
              <a:rPr lang="en-US" altLang="zh-CN" sz="2100" dirty="0"/>
              <a:t> </a:t>
            </a:r>
            <a:r>
              <a:rPr lang="en-US" altLang="zh-CN" sz="2100" dirty="0" smtClean="0"/>
              <a:t>     </a:t>
            </a:r>
            <a:r>
              <a:rPr lang="zh-CN" altLang="en-US" sz="2100" dirty="0" smtClean="0"/>
              <a:t>随着人们生活需求</a:t>
            </a:r>
            <a:r>
              <a:rPr lang="zh-CN" altLang="en-US" sz="2100" dirty="0"/>
              <a:t>条件</a:t>
            </a:r>
            <a:r>
              <a:rPr lang="zh-CN" altLang="en-US" sz="2100" dirty="0" smtClean="0"/>
              <a:t>提高和生活节奏的加快，人们对健康而不失美味，快捷而精巧的食物消费也越来越多，烘焙食品不仅满足大多数人对这样的饮食要求，还具备方便储存等多项优势。烘焙食品的多元化发展逐渐改变中国传统的饮食习惯。</a:t>
            </a:r>
            <a:endParaRPr lang="en-US" altLang="zh-CN" sz="2100" dirty="0"/>
          </a:p>
          <a:p>
            <a:pPr marL="0" indent="0">
              <a:buNone/>
            </a:pPr>
            <a:r>
              <a:rPr lang="zh-CN" altLang="en-US" sz="2100" dirty="0" smtClean="0"/>
              <a:t>      然而目前烘焙业在我国还没有达到市场饱和度，市场上大致是以欧洲和日本的名店在中国一线城市直营，开发高端客户；以台湾和本土企业加盟或连锁方式</a:t>
            </a:r>
            <a:r>
              <a:rPr lang="zh-CN" altLang="en-US" sz="2100" dirty="0"/>
              <a:t>运营的主打大众消费，</a:t>
            </a:r>
            <a:r>
              <a:rPr lang="zh-CN" altLang="en-US" sz="2100" dirty="0" smtClean="0"/>
              <a:t>统一管理，统一生产配送，占据南方各个主要城市，还有以当地私营的面包坊，主打一般消费，经济实惠。</a:t>
            </a:r>
            <a:endParaRPr lang="en-US" altLang="zh-CN" sz="2100" dirty="0" smtClean="0"/>
          </a:p>
          <a:p>
            <a:pPr marL="0" indent="0">
              <a:buNone/>
            </a:pPr>
            <a:r>
              <a:rPr lang="en-US" altLang="zh-CN" sz="2100" dirty="0"/>
              <a:t> </a:t>
            </a:r>
            <a:r>
              <a:rPr lang="en-US" altLang="zh-CN" sz="2100" dirty="0" smtClean="0"/>
              <a:t>    </a:t>
            </a:r>
            <a:r>
              <a:rPr lang="zh-CN" altLang="en-US" sz="2100" dirty="0" smtClean="0"/>
              <a:t>烘焙业入行门槛低，消费群广泛，从社区面包坊的土司面包到大型超市包装袋烘焙食品，从麦当劳快餐的汉堡面包到星巴克咖啡的小茶点，都是烘焙业兴欣向荣的表现。</a:t>
            </a:r>
            <a:endParaRPr lang="en-US" altLang="zh-CN" sz="2100" dirty="0" smtClean="0"/>
          </a:p>
          <a:p>
            <a:pPr marL="0" indent="0">
              <a:buNone/>
            </a:pPr>
            <a:r>
              <a:rPr lang="en-US" altLang="zh-CN" sz="2100" dirty="0"/>
              <a:t> </a:t>
            </a:r>
            <a:r>
              <a:rPr lang="en-US" altLang="zh-CN" sz="2100" dirty="0" smtClean="0"/>
              <a:t>    </a:t>
            </a:r>
            <a:r>
              <a:rPr lang="zh-CN" altLang="en-US" sz="2100" dirty="0" smtClean="0"/>
              <a:t>烘焙企业做不好的同样比比皆是，所以我们的产品定位，营销定位，以及管理尤为重要。</a:t>
            </a:r>
            <a:endParaRPr lang="en-US" altLang="zh-CN" sz="2100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</a:p>
        </p:txBody>
      </p:sp>
      <p:pic>
        <p:nvPicPr>
          <p:cNvPr id="1026" name="Picture 2" descr="C:\Users\user\Pictures\杂图\48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21" y="7000440"/>
            <a:ext cx="1585913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Pictures\杂图\2011101111295413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732" y="6725661"/>
            <a:ext cx="1296144" cy="157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Pictures\杂图\29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016" y="7019407"/>
            <a:ext cx="867966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Pictures\杂图\5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136" y="6768871"/>
            <a:ext cx="805252" cy="1491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Pictures\杂图\2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375" y="7065018"/>
            <a:ext cx="832914" cy="98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3895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476672" y="899592"/>
            <a:ext cx="5760640" cy="64327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经营理念与经营目标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     </a:t>
            </a:r>
            <a:r>
              <a:rPr lang="zh-CN" altLang="en-US" dirty="0" smtClean="0"/>
              <a:t>不做加盟店，省下这部分费用购置更好的设备，生产更好的烘焙食品。除了主营品种外，将循序推出“时季推荐品”，“无糖类专柜”和“肉类专柜”三类。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产品定位在大众消费，服务中高端小区居民及附近办公楼。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</a:t>
            </a:r>
            <a:r>
              <a:rPr lang="zh-CN" altLang="en-US" dirty="0"/>
              <a:t>注重</a:t>
            </a:r>
            <a:r>
              <a:rPr lang="zh-CN" altLang="en-US" dirty="0" smtClean="0"/>
              <a:t>产品特色和门店服务！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</a:t>
            </a:r>
            <a:r>
              <a:rPr lang="zh-CN" altLang="en-US" dirty="0" smtClean="0"/>
              <a:t>创业前期稳定支出，尽快完成新店运转适应期，优化服务细节。创业中期完善营销规范，建立产品偏好和</a:t>
            </a:r>
            <a:r>
              <a:rPr lang="en-US" altLang="zh-CN" dirty="0" smtClean="0"/>
              <a:t>VIP</a:t>
            </a:r>
            <a:r>
              <a:rPr lang="zh-CN" altLang="en-US" dirty="0" smtClean="0"/>
              <a:t>订制流程等数据库，复制连锁门店。创业远期建立后场制作团队，开发包装类食品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839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8700" y="635563"/>
            <a:ext cx="2563907" cy="886724"/>
          </a:xfrm>
        </p:spPr>
        <p:txBody>
          <a:bodyPr/>
          <a:lstStyle/>
          <a:p>
            <a:r>
              <a:rPr lang="zh-CN" altLang="en-US" dirty="0" smtClean="0"/>
              <a:t>产品与服务介绍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1678" y="1835696"/>
            <a:ext cx="5670630" cy="62886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主营品种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        蛋糕            面包           饼干       甜点杯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时节推荐品和礼包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比如草莓季慕斯及樱桃季蛋糕等，新鲜事令瓜果。端午中秋情人节等节假日等主题产品及礼包礼盒。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2051" name="Picture 3" descr="C:\Users\user\Pictures\u=1299616798,3535938383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88" y="3347864"/>
            <a:ext cx="1296144" cy="135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Pictures\u=2343984383,1678798331&amp;fm=23&amp;gp=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856" y="3365836"/>
            <a:ext cx="1224137" cy="135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Pictures\552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008" y="3366550"/>
            <a:ext cx="1258959" cy="1355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Pictures\托罗比奶酪杯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172" y="3347864"/>
            <a:ext cx="1188132" cy="135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111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0688" y="827584"/>
            <a:ext cx="5670630" cy="691276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sz="1900" dirty="0" smtClean="0">
                <a:latin typeface="+mj-ea"/>
                <a:ea typeface="+mj-ea"/>
              </a:rPr>
              <a:t>订制流程</a:t>
            </a:r>
            <a:endParaRPr lang="en-US" altLang="zh-CN" sz="1900" dirty="0" smtClean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en-US" altLang="zh-CN" sz="1900" dirty="0">
                <a:latin typeface="+mj-ea"/>
                <a:ea typeface="+mj-ea"/>
              </a:rPr>
              <a:t> </a:t>
            </a:r>
            <a:r>
              <a:rPr lang="en-US" altLang="zh-CN" sz="1900" dirty="0" smtClean="0">
                <a:latin typeface="+mj-ea"/>
                <a:ea typeface="+mj-ea"/>
              </a:rPr>
              <a:t>  </a:t>
            </a:r>
          </a:p>
          <a:p>
            <a:pPr marL="0" indent="0">
              <a:buNone/>
            </a:pPr>
            <a:r>
              <a:rPr lang="en-US" altLang="zh-CN" sz="1900" dirty="0" smtClean="0">
                <a:latin typeface="+mj-ea"/>
                <a:ea typeface="+mj-ea"/>
              </a:rPr>
              <a:t>  </a:t>
            </a:r>
          </a:p>
          <a:p>
            <a:pPr marL="0" indent="0">
              <a:buNone/>
            </a:pPr>
            <a:endParaRPr lang="en-US" altLang="zh-CN" sz="1900" dirty="0" smtClean="0">
              <a:latin typeface="+mj-ea"/>
              <a:ea typeface="+mj-ea"/>
            </a:endParaRPr>
          </a:p>
          <a:p>
            <a:pPr marL="0" indent="0">
              <a:buNone/>
            </a:pPr>
            <a:endParaRPr lang="en-US" altLang="zh-CN" sz="1900" dirty="0">
              <a:latin typeface="+mj-ea"/>
              <a:ea typeface="+mj-ea"/>
            </a:endParaRPr>
          </a:p>
          <a:p>
            <a:pPr marL="0" indent="0">
              <a:buNone/>
            </a:pPr>
            <a:r>
              <a:rPr lang="zh-CN" altLang="en-US" sz="1900" dirty="0" smtClean="0">
                <a:latin typeface="+mj-ea"/>
                <a:ea typeface="+mj-ea"/>
              </a:rPr>
              <a:t>服务标注</a:t>
            </a:r>
            <a:endParaRPr lang="en-US" altLang="zh-CN" sz="1900" dirty="0" smtClean="0">
              <a:latin typeface="+mj-ea"/>
              <a:ea typeface="+mj-ea"/>
            </a:endParaRPr>
          </a:p>
          <a:p>
            <a:pPr marL="0" indent="0">
              <a:buNone/>
            </a:pPr>
            <a:endParaRPr lang="en-US" altLang="zh-CN" sz="1900" dirty="0" smtClean="0">
              <a:latin typeface="+mj-ea"/>
              <a:ea typeface="+mj-ea"/>
            </a:endParaRPr>
          </a:p>
          <a:p>
            <a:pPr>
              <a:buFont typeface="+mj-lt"/>
              <a:buAutoNum type="arabicPeriod"/>
            </a:pPr>
            <a:r>
              <a:rPr lang="zh-CN" altLang="en-US" sz="1900" dirty="0" smtClean="0">
                <a:latin typeface="+mj-ea"/>
                <a:ea typeface="+mj-ea"/>
              </a:rPr>
              <a:t>店面环境有要求，产品，货架，标签，柜台要整洁卫生，摆放合理。</a:t>
            </a:r>
            <a:endParaRPr lang="en-US" altLang="zh-CN" sz="1900" dirty="0" smtClean="0">
              <a:latin typeface="+mj-ea"/>
              <a:ea typeface="+mj-ea"/>
            </a:endParaRPr>
          </a:p>
          <a:p>
            <a:pPr>
              <a:buFont typeface="+mj-lt"/>
              <a:buAutoNum type="arabicPeriod"/>
            </a:pPr>
            <a:r>
              <a:rPr lang="zh-CN" altLang="en-US" sz="1900" dirty="0" smtClean="0">
                <a:latin typeface="+mj-ea"/>
                <a:ea typeface="+mj-ea"/>
              </a:rPr>
              <a:t>员工形象有要求，服务态度和用语，统一标准，克制个人习惯，订单受理一对一。</a:t>
            </a:r>
            <a:endParaRPr lang="en-US" altLang="zh-CN" sz="1900" dirty="0" smtClean="0">
              <a:latin typeface="+mj-ea"/>
              <a:ea typeface="+mj-ea"/>
            </a:endParaRPr>
          </a:p>
          <a:p>
            <a:pPr>
              <a:buFont typeface="+mj-lt"/>
              <a:buAutoNum type="arabicPeriod"/>
            </a:pPr>
            <a:r>
              <a:rPr lang="zh-CN" altLang="en-US" sz="1900" dirty="0" smtClean="0">
                <a:latin typeface="+mj-ea"/>
                <a:ea typeface="+mj-ea"/>
              </a:rPr>
              <a:t>账目结算有要求，收银系统使用有规范，客户数据需存档。</a:t>
            </a:r>
            <a:endParaRPr lang="en-US" altLang="zh-CN" sz="1900" dirty="0" smtClean="0">
              <a:latin typeface="+mj-ea"/>
              <a:ea typeface="+mj-ea"/>
            </a:endParaRPr>
          </a:p>
          <a:p>
            <a:pPr>
              <a:buFont typeface="+mj-lt"/>
              <a:buAutoNum type="arabicPeriod"/>
            </a:pPr>
            <a:r>
              <a:rPr lang="zh-CN" altLang="en-US" sz="1900" dirty="0" smtClean="0">
                <a:latin typeface="+mj-ea"/>
                <a:ea typeface="+mj-ea"/>
              </a:rPr>
              <a:t>订单制作有要求，工艺，物料用量，制作环境，订单加急等突发情况处置都要合理。</a:t>
            </a:r>
            <a:endParaRPr lang="en-US" altLang="zh-CN" sz="1900" dirty="0" smtClean="0">
              <a:latin typeface="+mj-ea"/>
              <a:ea typeface="+mj-ea"/>
            </a:endParaRPr>
          </a:p>
          <a:p>
            <a:pPr>
              <a:buFont typeface="+mj-lt"/>
              <a:buAutoNum type="arabicPeriod"/>
            </a:pPr>
            <a:r>
              <a:rPr lang="zh-CN" altLang="en-US" sz="1900" dirty="0" smtClean="0">
                <a:latin typeface="+mj-ea"/>
                <a:ea typeface="+mj-ea"/>
              </a:rPr>
              <a:t>采购账目有要求，数量，金额，产地，单据统一，保留建档。</a:t>
            </a:r>
            <a:endParaRPr lang="en-US" altLang="zh-CN" sz="1900" dirty="0" smtClean="0">
              <a:latin typeface="+mj-ea"/>
              <a:ea typeface="+mj-ea"/>
            </a:endParaRPr>
          </a:p>
          <a:p>
            <a:pPr>
              <a:buFont typeface="+mj-lt"/>
              <a:buAutoNum type="arabicPeriod"/>
            </a:pPr>
            <a:r>
              <a:rPr lang="zh-CN" altLang="en-US" sz="1900" dirty="0" smtClean="0">
                <a:latin typeface="+mj-ea"/>
                <a:ea typeface="+mj-ea"/>
              </a:rPr>
              <a:t>工作会议有要求，总结经验，提建议，同分享，赢激励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2" name="右箭头 1"/>
          <p:cNvSpPr/>
          <p:nvPr/>
        </p:nvSpPr>
        <p:spPr>
          <a:xfrm>
            <a:off x="3450901" y="1605811"/>
            <a:ext cx="1574392" cy="792089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制作</a:t>
            </a:r>
          </a:p>
        </p:txBody>
      </p:sp>
      <p:sp>
        <p:nvSpPr>
          <p:cNvPr id="10" name="右箭头 9"/>
          <p:cNvSpPr/>
          <p:nvPr/>
        </p:nvSpPr>
        <p:spPr>
          <a:xfrm>
            <a:off x="1957391" y="1597717"/>
            <a:ext cx="1493510" cy="79208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预付定金</a:t>
            </a:r>
            <a:endParaRPr lang="zh-CN" altLang="en-US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71237" y="1597718"/>
            <a:ext cx="1386154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帮助</a:t>
            </a:r>
            <a:r>
              <a:rPr lang="zh-CN" alt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选购</a:t>
            </a:r>
            <a:endParaRPr lang="zh-CN" altLang="en-US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025293" y="1777736"/>
            <a:ext cx="1339126" cy="432049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交货</a:t>
            </a:r>
            <a:endParaRPr lang="zh-CN" altLang="en-US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5216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0688" y="923595"/>
            <a:ext cx="2052228" cy="768085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店面选址与装修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type="body" sz="half" idx="2"/>
          </p:nvPr>
        </p:nvSpPr>
        <p:spPr>
          <a:xfrm>
            <a:off x="404664" y="2171733"/>
            <a:ext cx="2862318" cy="4896544"/>
          </a:xfrm>
        </p:spPr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zh-CN" altLang="en-US" sz="1800" dirty="0" smtClean="0"/>
              <a:t>综合人流量，消费层次，租金，产品定位等因素，选择附近有小区或写字楼，或高校，车站。拒绝扎堆商圈，和交通管制区。</a:t>
            </a:r>
            <a:endParaRPr lang="en-US" altLang="zh-CN" sz="18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sz="1800" dirty="0" smtClean="0"/>
              <a:t>门店面积在</a:t>
            </a:r>
            <a:r>
              <a:rPr lang="en-US" altLang="zh-CN" sz="1800" dirty="0" smtClean="0"/>
              <a:t>25—40</a:t>
            </a:r>
            <a:r>
              <a:rPr lang="zh-CN" altLang="en-US" sz="1800" dirty="0" smtClean="0"/>
              <a:t>㎡最合适。门前卫生，道路通畅，招牌和橱窗没有物体围挡。室内水电，通风良好。</a:t>
            </a:r>
            <a:endParaRPr lang="en-US" altLang="zh-CN" sz="18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sz="1800" dirty="0" smtClean="0"/>
              <a:t>装修风格让人感觉温馨轻松，合理规划购物区，收银区，办公休息区，后厨。控制装修预算。</a:t>
            </a:r>
            <a:endParaRPr lang="en-US" altLang="zh-CN" sz="1800" dirty="0" smtClean="0"/>
          </a:p>
          <a:p>
            <a:endParaRPr lang="zh-CN" altLang="en-US" dirty="0"/>
          </a:p>
        </p:txBody>
      </p:sp>
      <p:pic>
        <p:nvPicPr>
          <p:cNvPr id="2050" name="Picture 2" descr="C:\Users\user\Pictures\杂图\u=3242111204,2331530412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619" y="1403531"/>
            <a:ext cx="3132551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Pictures\杂图\u=2176399131,3499956573&amp;fm=23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619" y="4932040"/>
            <a:ext cx="3132551" cy="2111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Pictures\杂图\u=2618276257,4047583635&amp;fm=23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619" y="2987825"/>
            <a:ext cx="3132551" cy="194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351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7082" y="900967"/>
            <a:ext cx="2887942" cy="862721"/>
          </a:xfrm>
        </p:spPr>
        <p:txBody>
          <a:bodyPr/>
          <a:lstStyle/>
          <a:p>
            <a:r>
              <a:rPr lang="zh-CN" altLang="en-US" dirty="0" smtClean="0"/>
              <a:t>店员工作指导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2677" y="1979713"/>
            <a:ext cx="5588240" cy="6528724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    </a:t>
            </a:r>
            <a:r>
              <a:rPr lang="zh-CN" altLang="en-US" dirty="0" smtClean="0"/>
              <a:t>工作经验是通过长年累月的积累磨练出来的，对于没有经验的新生组织必须要深刻认识自身的不足，取长补短。并且在具体工作中要严格要求每个细节做到精准无误。工作指导的意见或建议是统一组织内每个同事的行为指南，每一个同事的服务评价对会影响整体形象，所以每一个同事必须认识深刻，认真对待工作，同时提出宝贵建议和想法。</a:t>
            </a:r>
            <a:endParaRPr lang="en-US" altLang="zh-CN" dirty="0" smtClean="0"/>
          </a:p>
          <a:p>
            <a:r>
              <a:rPr lang="zh-CN" altLang="en-US" dirty="0" smtClean="0"/>
              <a:t>关于出勤，休假，薪金奖励方面相关事宜。</a:t>
            </a:r>
            <a:endParaRPr lang="en-US" altLang="zh-CN" dirty="0" smtClean="0"/>
          </a:p>
          <a:p>
            <a:r>
              <a:rPr lang="zh-CN" altLang="en-US" dirty="0" smtClean="0"/>
              <a:t>关于营业准备和打烊清查的工作要求。</a:t>
            </a:r>
            <a:endParaRPr lang="en-US" altLang="zh-CN" dirty="0" smtClean="0"/>
          </a:p>
          <a:p>
            <a:r>
              <a:rPr lang="zh-CN" altLang="en-US" dirty="0" smtClean="0"/>
              <a:t>关于后厨用量管控，备货的工作要求。</a:t>
            </a:r>
            <a:endParaRPr lang="en-US" altLang="zh-CN" dirty="0" smtClean="0"/>
          </a:p>
          <a:p>
            <a:r>
              <a:rPr lang="zh-CN" altLang="en-US" dirty="0" smtClean="0"/>
              <a:t>关于制作配方，流程，包装方面的规范。</a:t>
            </a:r>
            <a:endParaRPr lang="en-US" altLang="zh-CN" dirty="0" smtClean="0"/>
          </a:p>
          <a:p>
            <a:r>
              <a:rPr lang="zh-CN" altLang="en-US" dirty="0" smtClean="0"/>
              <a:t>关于规范服务客户的用语，服务特色流程的要求。</a:t>
            </a:r>
            <a:endParaRPr lang="en-US" altLang="zh-CN" dirty="0" smtClean="0"/>
          </a:p>
          <a:p>
            <a:r>
              <a:rPr lang="zh-CN" altLang="en-US" dirty="0" smtClean="0"/>
              <a:t>关于缺损物价，加急订单等特殊事件处理的要求。</a:t>
            </a:r>
            <a:endParaRPr lang="en-US" altLang="zh-CN" dirty="0" smtClean="0"/>
          </a:p>
          <a:p>
            <a:r>
              <a:rPr lang="zh-CN" altLang="en-US" dirty="0" smtClean="0"/>
              <a:t>关于个人不良习惯方面的劝导工作。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9138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4704" y="1835696"/>
            <a:ext cx="2340260" cy="672075"/>
          </a:xfrm>
        </p:spPr>
        <p:txBody>
          <a:bodyPr>
            <a:noAutofit/>
          </a:bodyPr>
          <a:lstStyle/>
          <a:p>
            <a:r>
              <a:rPr lang="zh-CN" altLang="en-US" sz="3200" dirty="0" smtClean="0"/>
              <a:t>营销策划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type="body" sz="half" idx="2"/>
          </p:nvPr>
        </p:nvSpPr>
        <p:spPr>
          <a:xfrm>
            <a:off x="620688" y="3323861"/>
            <a:ext cx="2473466" cy="3446496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800" dirty="0" smtClean="0"/>
              <a:t>注册商标，确定店名等相关事宜。</a:t>
            </a:r>
            <a:endParaRPr lang="en-US" altLang="zh-CN" sz="18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800" dirty="0"/>
              <a:t>包装袋，礼盒，等制作。</a:t>
            </a:r>
            <a:endParaRPr lang="en-US" altLang="zh-CN" sz="1800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sz="1800" dirty="0"/>
              <a:t>安排开业活动。</a:t>
            </a:r>
            <a:endParaRPr lang="en-US" altLang="zh-CN" sz="1800" dirty="0"/>
          </a:p>
          <a:p>
            <a:pPr marL="342900" indent="-342900">
              <a:buFont typeface="+mj-lt"/>
              <a:buAutoNum type="arabicPeriod"/>
            </a:pPr>
            <a:r>
              <a:rPr lang="zh-CN" altLang="en-US" sz="1800" dirty="0"/>
              <a:t>拟定促销</a:t>
            </a:r>
            <a:r>
              <a:rPr lang="zh-CN" altLang="en-US" sz="1800" dirty="0" smtClean="0"/>
              <a:t>方案。</a:t>
            </a:r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zh-CN" altLang="en-US" dirty="0"/>
          </a:p>
        </p:txBody>
      </p:sp>
      <p:pic>
        <p:nvPicPr>
          <p:cNvPr id="3074" name="Picture 2" descr="C:\Users\user\Pictures\杂图\u=1124157952,2333643571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890" y="2662312"/>
            <a:ext cx="1600485" cy="1600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Pictures\杂图\u=2227402429,604091341&amp;fm=23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302" y="4262797"/>
            <a:ext cx="1602559" cy="152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Pictures\杂图\u=1385232667,962844366&amp;fm=23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988" y="4281062"/>
            <a:ext cx="1673471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user\Pictures\杂图\u=3055278823,2092859580&amp;fm=23&amp;gp=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449" y="2662312"/>
            <a:ext cx="1690010" cy="161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0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夏季">
  <a:themeElements>
    <a:clrScheme name="夏季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夏季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夏季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TC101972873[[fn=夏季]]</Template>
  <TotalTime>1136</TotalTime>
  <Words>1123</Words>
  <Application>Microsoft Office PowerPoint</Application>
  <PresentationFormat>全屏显示(4:3)</PresentationFormat>
  <Paragraphs>120</Paragraphs>
  <Slides>12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夏季</vt:lpstr>
      <vt:lpstr>    烘焙店业计划书        （初稿）</vt:lpstr>
      <vt:lpstr>目录</vt:lpstr>
      <vt:lpstr>开店介绍</vt:lpstr>
      <vt:lpstr>PowerPoint 演示文稿</vt:lpstr>
      <vt:lpstr>产品与服务介绍</vt:lpstr>
      <vt:lpstr>PowerPoint 演示文稿</vt:lpstr>
      <vt:lpstr>店面选址与装修  </vt:lpstr>
      <vt:lpstr>店员工作指导</vt:lpstr>
      <vt:lpstr>营销策划</vt:lpstr>
      <vt:lpstr>财务预算     前期投入本金</vt:lpstr>
      <vt:lpstr>年收益预测</vt:lpstr>
      <vt:lpstr>风险管理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烘焙店创业计划书</dc:title>
  <dc:creator>user</dc:creator>
  <cp:lastModifiedBy>user</cp:lastModifiedBy>
  <cp:revision>78</cp:revision>
  <dcterms:created xsi:type="dcterms:W3CDTF">2013-08-27T11:59:24Z</dcterms:created>
  <dcterms:modified xsi:type="dcterms:W3CDTF">2013-09-10T05:15:40Z</dcterms:modified>
</cp:coreProperties>
</file>